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</p:sldIdLst>
  <p:sldSz cx="6858000" cy="9906000" type="A4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25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0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5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6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5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3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4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7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1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A14E3-9EC6-408C-AA5E-9FEF5E2F3D2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EF8A-C7AA-4A96-AC1C-C39F727B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7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537043A-B17A-495B-A2A8-849235ED820E}"/>
              </a:ext>
            </a:extLst>
          </p:cNvPr>
          <p:cNvGrpSpPr/>
          <p:nvPr/>
        </p:nvGrpSpPr>
        <p:grpSpPr>
          <a:xfrm>
            <a:off x="287657" y="296093"/>
            <a:ext cx="6497879" cy="8865460"/>
            <a:chOff x="797597" y="276008"/>
            <a:chExt cx="5315915" cy="921819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18E2783-545D-4F4B-970C-4520ADA3A400}"/>
                </a:ext>
              </a:extLst>
            </p:cNvPr>
            <p:cNvSpPr/>
            <p:nvPr/>
          </p:nvSpPr>
          <p:spPr>
            <a:xfrm>
              <a:off x="797597" y="276008"/>
              <a:ext cx="5315915" cy="921819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63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3914251-B0F0-4E03-8B76-39C3349B279A}"/>
                </a:ext>
              </a:extLst>
            </p:cNvPr>
            <p:cNvSpPr/>
            <p:nvPr/>
          </p:nvSpPr>
          <p:spPr>
            <a:xfrm>
              <a:off x="855842" y="367951"/>
              <a:ext cx="5186892" cy="9008610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63"/>
            </a:p>
          </p:txBody>
        </p:sp>
        <p:sp>
          <p:nvSpPr>
            <p:cNvPr id="9" name="Text Box 3">
              <a:extLst>
                <a:ext uri="{FF2B5EF4-FFF2-40B4-BE49-F238E27FC236}">
                  <a16:creationId xmlns:a16="http://schemas.microsoft.com/office/drawing/2014/main" id="{6152AF88-A92C-4E06-81ED-F58C098BAD2B}"/>
                </a:ext>
              </a:extLst>
            </p:cNvPr>
            <p:cNvSpPr txBox="1"/>
            <p:nvPr/>
          </p:nvSpPr>
          <p:spPr>
            <a:xfrm>
              <a:off x="855842" y="916402"/>
              <a:ext cx="5021907" cy="536575"/>
            </a:xfrm>
            <a:prstGeom prst="rect">
              <a:avLst/>
            </a:prstGeom>
            <a:solidFill>
              <a:schemeClr val="lt1"/>
            </a:solidFill>
            <a:ln w="28575">
              <a:solidFill>
                <a:prstClr val="black"/>
              </a:solidFill>
            </a:ln>
          </p:spPr>
          <p:txBody>
            <a:bodyPr rot="0" spcFirstLastPara="0" vert="horz" wrap="square" lIns="74295" tIns="37148" rIns="74295" bIns="3714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r>
                <a:rPr lang="ar-AE" sz="2275" kern="1400" cap="all" dirty="0">
                  <a:solidFill>
                    <a:srgbClr val="595959"/>
                  </a:solidFill>
                  <a:latin typeface="Calibri Light" panose="020F0302020204030204" pitchFamily="34" charset="0"/>
                  <a:ea typeface="Times New Roman" panose="02020603050405020304" pitchFamily="18" charset="0"/>
                  <a:cs typeface="(AH) Manal Black" pitchFamily="2" charset="-78"/>
                </a:rPr>
                <a:t>التقويم الأول لمادة اللغة العربية </a:t>
              </a:r>
              <a:r>
                <a:rPr lang="en-US" sz="2275" kern="1400" cap="all" dirty="0">
                  <a:solidFill>
                    <a:srgbClr val="595959"/>
                  </a:solidFill>
                  <a:latin typeface="Calibri Light" panose="020F0302020204030204" pitchFamily="34" charset="0"/>
                  <a:ea typeface="Times New Roman" panose="02020603050405020304" pitchFamily="18" charset="0"/>
                  <a:cs typeface="(AH) Manal Black" pitchFamily="2" charset="-78"/>
                </a:rPr>
                <a:t>2022/2023</a:t>
              </a:r>
              <a:endParaRPr lang="en-US" sz="2844" kern="1400" cap="all" dirty="0">
                <a:solidFill>
                  <a:srgbClr val="595959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650"/>
                </a:spcAft>
              </a:pPr>
              <a:r>
                <a:rPr lang="en-US" sz="894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0" name="Text Box 6">
              <a:extLst>
                <a:ext uri="{FF2B5EF4-FFF2-40B4-BE49-F238E27FC236}">
                  <a16:creationId xmlns:a16="http://schemas.microsoft.com/office/drawing/2014/main" id="{F6F5C303-32FE-498B-957D-5D2DFC468F9E}"/>
                </a:ext>
              </a:extLst>
            </p:cNvPr>
            <p:cNvSpPr txBox="1"/>
            <p:nvPr/>
          </p:nvSpPr>
          <p:spPr>
            <a:xfrm>
              <a:off x="1129404" y="2605983"/>
              <a:ext cx="4804667" cy="40449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74295" tIns="37148" rIns="74295" bIns="3714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50"/>
                </a:spcAft>
              </a:pPr>
              <a:r>
                <a:rPr lang="ar-AE" sz="1300" dirty="0">
                  <a:latin typeface="Calibri" panose="020F0502020204030204" pitchFamily="34" charset="0"/>
                  <a:ea typeface="Calibri" panose="020F0502020204030204" pitchFamily="34" charset="0"/>
                  <a:cs typeface="(AH) Manal Black" pitchFamily="2" charset="-78"/>
                </a:rPr>
                <a:t>اسم الطالب .....................................    الصف .......................</a:t>
              </a:r>
              <a:endParaRPr lang="en-US" sz="894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30BF5F0-5EF8-4C35-8F99-AE0D3E5397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2260" y="3155789"/>
              <a:ext cx="504658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CDE48092-12C6-4BF3-975B-63F9B084854F}"/>
                </a:ext>
              </a:extLst>
            </p:cNvPr>
            <p:cNvSpPr/>
            <p:nvPr/>
          </p:nvSpPr>
          <p:spPr>
            <a:xfrm>
              <a:off x="1061790" y="3402587"/>
              <a:ext cx="858263" cy="575425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C36FFCC-13CD-49FD-B6EF-9812E2695C50}"/>
                </a:ext>
              </a:extLst>
            </p:cNvPr>
            <p:cNvCxnSpPr/>
            <p:nvPr/>
          </p:nvCxnSpPr>
          <p:spPr>
            <a:xfrm flipH="1">
              <a:off x="1229888" y="3690299"/>
              <a:ext cx="52206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9C8241B-E9F6-49C2-8D3B-A8A185686887}"/>
                </a:ext>
              </a:extLst>
            </p:cNvPr>
            <p:cNvGrpSpPr/>
            <p:nvPr/>
          </p:nvGrpSpPr>
          <p:grpSpPr>
            <a:xfrm>
              <a:off x="1062082" y="7565555"/>
              <a:ext cx="2237085" cy="307580"/>
              <a:chOff x="1409699" y="4371331"/>
              <a:chExt cx="10782301" cy="623196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47A102B-4DD4-4BA1-9ED1-FAF6EA2EF21A}"/>
                  </a:ext>
                </a:extLst>
              </p:cNvPr>
              <p:cNvSpPr txBox="1"/>
              <p:nvPr/>
            </p:nvSpPr>
            <p:spPr>
              <a:xfrm>
                <a:off x="1409699" y="4402112"/>
                <a:ext cx="2066928" cy="5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300" dirty="0">
                    <a:cs typeface="(AH) Manal Black" pitchFamily="2" charset="-78"/>
                  </a:rPr>
                  <a:t> </a:t>
                </a:r>
                <a:endParaRPr lang="en-US" sz="1300" dirty="0">
                  <a:cs typeface="(AH) Manal Black" pitchFamily="2" charset="-78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BBFB667-B324-4944-928B-F60142E12737}"/>
                  </a:ext>
                </a:extLst>
              </p:cNvPr>
              <p:cNvSpPr txBox="1"/>
              <p:nvPr/>
            </p:nvSpPr>
            <p:spPr>
              <a:xfrm>
                <a:off x="5705475" y="4371331"/>
                <a:ext cx="2066928" cy="5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300" dirty="0">
                    <a:cs typeface="(AH) Manal Black" pitchFamily="2" charset="-78"/>
                  </a:rPr>
                  <a:t> </a:t>
                </a:r>
                <a:endParaRPr lang="en-US" sz="1300" dirty="0">
                  <a:cs typeface="(AH) Manal Black" pitchFamily="2" charset="-78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4EDB80B-8CE2-4DC6-A57B-8F62B1E83371}"/>
                  </a:ext>
                </a:extLst>
              </p:cNvPr>
              <p:cNvSpPr txBox="1"/>
              <p:nvPr/>
            </p:nvSpPr>
            <p:spPr>
              <a:xfrm>
                <a:off x="10125072" y="4402112"/>
                <a:ext cx="2066928" cy="5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300" dirty="0">
                    <a:cs typeface="(AH) Manal Black" pitchFamily="2" charset="-78"/>
                  </a:rPr>
                  <a:t>  </a:t>
                </a:r>
                <a:endParaRPr lang="en-US" sz="1300" dirty="0">
                  <a:cs typeface="(AH) Manal Black" pitchFamily="2" charset="-78"/>
                </a:endParaRPr>
              </a:p>
            </p:txBody>
          </p:sp>
        </p:grpSp>
      </p:grp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560AD967-6BEA-4C91-92C6-1E252ACEDE61}"/>
              </a:ext>
            </a:extLst>
          </p:cNvPr>
          <p:cNvSpPr txBox="1"/>
          <p:nvPr/>
        </p:nvSpPr>
        <p:spPr>
          <a:xfrm>
            <a:off x="529384" y="1875776"/>
            <a:ext cx="6145925" cy="4462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AE" b="1" u="sng" dirty="0"/>
              <a:t>اقرأ القصة الآتية بعنوان " عودة النهر " ، ثم أجبْ عن الأسئلة التي تليها</a:t>
            </a:r>
            <a:r>
              <a:rPr lang="ar-SA" b="1" u="sng" dirty="0"/>
              <a:t>:</a:t>
            </a:r>
          </a:p>
          <a:p>
            <a:pPr algn="r"/>
            <a:r>
              <a:rPr lang="ar-AE" sz="1400" b="1" dirty="0">
                <a:solidFill>
                  <a:srgbClr val="000000"/>
                </a:solidFill>
                <a:latin typeface="GeezaPro"/>
                <a:ea typeface="Times New Roman" panose="02020603050405020304" pitchFamily="18" charset="0"/>
                <a:cs typeface="Simplified Arabic" panose="02020603050405020304" pitchFamily="18" charset="-78"/>
              </a:rPr>
              <a:t>اعتاد عادلٌ في كل عطلةٍ أن يزور القرية التي يقطنها جده، فيقضي بها أسعد أوقاته ، يتنزه على ضفاف النهر الذي يمر وسطها ، ويصيد الأسماك بصنارته ِ . </a:t>
            </a:r>
          </a:p>
          <a:p>
            <a:pPr algn="r"/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في الصيف زارَ عادلٌ القريةَ ، ففوجئَ باختفاء النهر، ولم يرَ سوى مجراهُ الجافِ ، وأرضه المتشققة .والأوساخ كانت تغطيه ، وروائحها تزكم الأنوف .</a:t>
            </a:r>
          </a:p>
          <a:p>
            <a:pPr algn="r"/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وفي مكان قريبٍ من النهر ، تجمع الأهالي يحفرون بئراً . سأل عادلٌ جدهُ : ماذا جرى للنهر ؟. فأجابه بحسرةٍ : " أهمل الأهالي نظافته ، وتناسوا أنه مصدر خيرهم ، فتوقف عن الجريان ، وقد حفروا الآبار لكن دون جدوى ، ولم نعد نجد المياه الكافية ، لنروي بساتيننا ".</a:t>
            </a:r>
            <a:endParaRPr lang="en-US" sz="1400" b="1" dirty="0">
              <a:solidFill>
                <a:srgbClr val="000000"/>
              </a:solidFill>
              <a:latin typeface="GeezaPro"/>
              <a:cs typeface="Simplified Arabic" panose="02020603050405020304" pitchFamily="18" charset="-78"/>
            </a:endParaRPr>
          </a:p>
          <a:p>
            <a:pPr algn="r"/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-وما هذا الحل،  أيها الذكي الصغير ؟</a:t>
            </a:r>
            <a:endParaRPr lang="en-US" sz="1400" b="1" dirty="0">
              <a:solidFill>
                <a:srgbClr val="000000"/>
              </a:solidFill>
              <a:latin typeface="GeezaPro"/>
              <a:cs typeface="Simplified Arabic" panose="02020603050405020304" pitchFamily="18" charset="-78"/>
            </a:endParaRPr>
          </a:p>
          <a:p>
            <a:pPr algn="r" rtl="1"/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-عليكم أن تعتذروا إليه ، فالنهر غاضبٌ منكم .</a:t>
            </a:r>
          </a:p>
          <a:p>
            <a:pPr algn="r" rtl="1"/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-وكيف نعتذر إلى نهرٍ ؟ هل تمزح معنا ؟</a:t>
            </a:r>
          </a:p>
          <a:p>
            <a:pPr marL="285750" indent="-285750" algn="r" rtl="1">
              <a:buFontTx/>
              <a:buChar char="-"/>
            </a:pPr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بأن تنظفوا مجراهُ من النفايات.</a:t>
            </a:r>
          </a:p>
          <a:p>
            <a:pPr algn="r" rtl="1"/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أخذ الرجال برأيِ عادلٍ ، وراحوا ينظفون مجرى النهر ، أملاً في عودة المياه .</a:t>
            </a:r>
          </a:p>
          <a:p>
            <a:pPr algn="r" rtl="1"/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انقضى فصل الصيف والخريف ، لكن النهر لم يعد ، فبدأ الشك يتسلل إلى قلوب الأهالي .وعندما زار عادل القرية سألوه : " أين صديقك النهر يا فتى ؟ لقد عملنا بنصيحتك  ، لكن النهر لم يعد ." تبسم عادلٌ ، وهو ينظر إلى السماءِ الملبدة بالغيوم ، ثم قال : عليكم بالانتظار قليلاً ، فما أضاعته أيديكم في سنين لا يعود في شهور ".</a:t>
            </a:r>
          </a:p>
          <a:p>
            <a:pPr algn="r" rtl="1"/>
            <a:r>
              <a:rPr lang="ar-AE" sz="1400" b="1" dirty="0">
                <a:solidFill>
                  <a:srgbClr val="000000"/>
                </a:solidFill>
                <a:latin typeface="GeezaPro"/>
                <a:cs typeface="Simplified Arabic" panose="02020603050405020304" pitchFamily="18" charset="-78"/>
              </a:rPr>
              <a:t>هبت الرياح معلنةً قدوم الشتاء ، فتساقطت الثلوج ، ثم أشرقت شمس الربيع الدافئة ، فذابت الثلوج المتراكمة على الجبال ، وتدفقت المياه فعاد النهر يجري من جديد . ابتهج الأهالي بعودة المياه ، وعاهدوا عادلاً أن يحافظوا على نظافة النهر .</a:t>
            </a:r>
            <a:endParaRPr lang="ar-AE" sz="1400" b="1" dirty="0"/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07EC2AFC-680B-4BF5-9E88-2056479A1E4F}"/>
              </a:ext>
            </a:extLst>
          </p:cNvPr>
          <p:cNvSpPr txBox="1"/>
          <p:nvPr/>
        </p:nvSpPr>
        <p:spPr>
          <a:xfrm>
            <a:off x="-495125" y="6720622"/>
            <a:ext cx="6742176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600" b="1" dirty="0"/>
              <a:t>-اختر الإجابة الصحيحة مما يأتي برسم دائرة حول رمزها المناسب  :</a:t>
            </a:r>
            <a:endParaRPr lang="en-US" sz="1600" b="1" dirty="0"/>
          </a:p>
          <a:p>
            <a:pPr algn="r"/>
            <a:endParaRPr lang="ar-AE" sz="1600" b="1" dirty="0"/>
          </a:p>
          <a:p>
            <a:pPr algn="r" rtl="1"/>
            <a:r>
              <a:rPr lang="ar-AE" sz="1600" b="1" dirty="0"/>
              <a:t>  </a:t>
            </a:r>
            <a:r>
              <a:rPr lang="en-US" b="1" dirty="0"/>
              <a:t>1</a:t>
            </a:r>
            <a:r>
              <a:rPr lang="ar-AE" b="1" dirty="0"/>
              <a:t>-</a:t>
            </a:r>
            <a:r>
              <a:rPr kumimoji="0" lang="ar-A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lang="ar-AE" b="1" kern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ما النشاط الذي كان عادلٌ يمارسه في النهر </a:t>
            </a:r>
            <a:r>
              <a:rPr kumimoji="0" lang="ar-A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؟ </a:t>
            </a:r>
            <a:endParaRPr lang="ar-AE" b="1" dirty="0"/>
          </a:p>
          <a:p>
            <a:pPr algn="r"/>
            <a:endParaRPr lang="ar-AE" sz="1600" b="1" dirty="0"/>
          </a:p>
          <a:p>
            <a:pPr algn="r"/>
            <a:r>
              <a:rPr lang="ar-AE" sz="1600" b="1" dirty="0"/>
              <a:t> أ- السباحة  </a:t>
            </a:r>
            <a:r>
              <a:rPr kumimoji="0" lang="ar-A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ar-AE" sz="1600" b="1" kern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ب- </a:t>
            </a:r>
            <a:r>
              <a:rPr lang="ar-AE" sz="1600" b="1" kern="0" dirty="0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صيد السمك </a:t>
            </a:r>
            <a:r>
              <a:rPr kumimoji="0" lang="ar-A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</a:t>
            </a:r>
          </a:p>
          <a:p>
            <a:pPr algn="r"/>
            <a:r>
              <a:rPr lang="ar-AE" sz="1600" b="1" dirty="0"/>
              <a:t> ت- التجديف 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820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8E2783-545D-4F4B-970C-4520ADA3A400}"/>
              </a:ext>
            </a:extLst>
          </p:cNvPr>
          <p:cNvSpPr/>
          <p:nvPr/>
        </p:nvSpPr>
        <p:spPr>
          <a:xfrm>
            <a:off x="539496" y="622586"/>
            <a:ext cx="5760719" cy="862419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63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14251-B0F0-4E03-8B76-39C3349B279A}"/>
              </a:ext>
            </a:extLst>
          </p:cNvPr>
          <p:cNvSpPr/>
          <p:nvPr/>
        </p:nvSpPr>
        <p:spPr>
          <a:xfrm>
            <a:off x="404038" y="382773"/>
            <a:ext cx="6010982" cy="910147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63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9C8241B-E9F6-49C2-8D3B-A8A185686887}"/>
              </a:ext>
            </a:extLst>
          </p:cNvPr>
          <p:cNvGrpSpPr/>
          <p:nvPr/>
        </p:nvGrpSpPr>
        <p:grpSpPr>
          <a:xfrm>
            <a:off x="1062082" y="7565555"/>
            <a:ext cx="2237085" cy="307580"/>
            <a:chOff x="1409699" y="4371331"/>
            <a:chExt cx="10782301" cy="62319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47A102B-4DD4-4BA1-9ED1-FAF6EA2EF21A}"/>
                </a:ext>
              </a:extLst>
            </p:cNvPr>
            <p:cNvSpPr txBox="1"/>
            <p:nvPr/>
          </p:nvSpPr>
          <p:spPr>
            <a:xfrm>
              <a:off x="1409699" y="4402112"/>
              <a:ext cx="2066928" cy="5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sz="1300" dirty="0">
                  <a:cs typeface="(AH) Manal Black" pitchFamily="2" charset="-78"/>
                </a:rPr>
                <a:t> </a:t>
              </a:r>
              <a:endParaRPr lang="en-US" sz="1300" dirty="0">
                <a:cs typeface="(AH) Manal Black" pitchFamily="2" charset="-7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BBFB667-B324-4944-928B-F60142E12737}"/>
                </a:ext>
              </a:extLst>
            </p:cNvPr>
            <p:cNvSpPr txBox="1"/>
            <p:nvPr/>
          </p:nvSpPr>
          <p:spPr>
            <a:xfrm>
              <a:off x="5705475" y="4371331"/>
              <a:ext cx="2066928" cy="5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sz="1300" dirty="0">
                  <a:cs typeface="(AH) Manal Black" pitchFamily="2" charset="-78"/>
                </a:rPr>
                <a:t> </a:t>
              </a:r>
              <a:endParaRPr lang="en-US" sz="1300" dirty="0">
                <a:cs typeface="(AH) Manal Black" pitchFamily="2" charset="-7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4EDB80B-8CE2-4DC6-A57B-8F62B1E83371}"/>
                </a:ext>
              </a:extLst>
            </p:cNvPr>
            <p:cNvSpPr txBox="1"/>
            <p:nvPr/>
          </p:nvSpPr>
          <p:spPr>
            <a:xfrm>
              <a:off x="10125072" y="4402112"/>
              <a:ext cx="2066928" cy="5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sz="1300" dirty="0">
                  <a:cs typeface="(AH) Manal Black" pitchFamily="2" charset="-78"/>
                </a:rPr>
                <a:t>  </a:t>
              </a:r>
              <a:endParaRPr lang="en-US" sz="1300" dirty="0">
                <a:cs typeface="(AH) Manal Black" pitchFamily="2" charset="-78"/>
              </a:endParaRPr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9A3894E1-0BF5-42D6-9010-B16C1E5ED20C}"/>
              </a:ext>
            </a:extLst>
          </p:cNvPr>
          <p:cNvSpPr txBox="1"/>
          <p:nvPr/>
        </p:nvSpPr>
        <p:spPr>
          <a:xfrm>
            <a:off x="-500762" y="782094"/>
            <a:ext cx="6742176" cy="79406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 sz="1600" b="1" dirty="0"/>
          </a:p>
          <a:p>
            <a:pPr algn="r" rtl="1"/>
            <a:r>
              <a:rPr lang="ar-AE" sz="1600" b="1" dirty="0"/>
              <a:t>   </a:t>
            </a:r>
            <a:r>
              <a:rPr lang="en-US" b="1" dirty="0"/>
              <a:t>2</a:t>
            </a:r>
            <a:r>
              <a:rPr lang="ar-AE" b="1" dirty="0"/>
              <a:t>- لماذا جف النهر ؟</a:t>
            </a:r>
            <a:endParaRPr lang="en-US" b="1" dirty="0"/>
          </a:p>
          <a:p>
            <a:pPr algn="r"/>
            <a:endParaRPr lang="ar-AE" sz="1600" b="1" dirty="0"/>
          </a:p>
          <a:p>
            <a:pPr algn="r"/>
            <a:r>
              <a:rPr lang="ar-AE" sz="1600" b="1" dirty="0"/>
              <a:t> أ- لأن الجو كان حاراً  .</a:t>
            </a:r>
          </a:p>
          <a:p>
            <a:pPr algn="r"/>
            <a:r>
              <a:rPr lang="ar-AE" sz="1600" b="1" dirty="0"/>
              <a:t>ب- لأن السماء لم تمطر .</a:t>
            </a:r>
          </a:p>
          <a:p>
            <a:pPr algn="r"/>
            <a:r>
              <a:rPr lang="ar-AE" sz="1600" b="1" dirty="0"/>
              <a:t>ت- </a:t>
            </a:r>
            <a:r>
              <a:rPr lang="ar-AE" sz="1600" b="1" dirty="0">
                <a:solidFill>
                  <a:srgbClr val="FF0000"/>
                </a:solidFill>
              </a:rPr>
              <a:t>لأن الناس أهملوا تنظيفه</a:t>
            </a:r>
            <a:r>
              <a:rPr lang="ar-AE" sz="1600" b="1" dirty="0"/>
              <a:t>.</a:t>
            </a:r>
          </a:p>
          <a:p>
            <a:pPr algn="r"/>
            <a:endParaRPr lang="ar-AE" sz="1600" b="1" dirty="0"/>
          </a:p>
          <a:p>
            <a:pPr algn="r" rtl="1"/>
            <a:r>
              <a:rPr lang="ar-AE" sz="1600" b="1" dirty="0"/>
              <a:t>   </a:t>
            </a:r>
            <a:r>
              <a:rPr lang="en-US" b="1" dirty="0"/>
              <a:t>3</a:t>
            </a:r>
            <a:r>
              <a:rPr lang="ar-AE" b="1" dirty="0"/>
              <a:t>- أن يزور القرية التي يقطنها جده " ما مرادف كلمة ( </a:t>
            </a:r>
            <a:r>
              <a:rPr lang="ar-AE" b="1" dirty="0">
                <a:solidFill>
                  <a:srgbClr val="0070C0"/>
                </a:solidFill>
              </a:rPr>
              <a:t>يقطن</a:t>
            </a:r>
            <a:r>
              <a:rPr lang="ar-AE" b="1" dirty="0"/>
              <a:t> ) ؟</a:t>
            </a:r>
          </a:p>
          <a:p>
            <a:pPr algn="r"/>
            <a:endParaRPr lang="ar-AE" b="1" dirty="0"/>
          </a:p>
          <a:p>
            <a:pPr algn="r"/>
            <a:r>
              <a:rPr lang="ar-AE" sz="1600" b="1" dirty="0"/>
              <a:t>  أ- </a:t>
            </a:r>
            <a:r>
              <a:rPr lang="ar-AE" sz="1600" b="1" dirty="0">
                <a:solidFill>
                  <a:srgbClr val="FF0000"/>
                </a:solidFill>
              </a:rPr>
              <a:t>يسكن</a:t>
            </a:r>
          </a:p>
          <a:p>
            <a:pPr algn="r"/>
            <a:r>
              <a:rPr lang="ar-AE" sz="1600" b="1" dirty="0"/>
              <a:t> ب- يزور </a:t>
            </a:r>
          </a:p>
          <a:p>
            <a:pPr algn="r"/>
            <a:r>
              <a:rPr lang="ar-AE" sz="1600" b="1" dirty="0"/>
              <a:t> ت- يهتم</a:t>
            </a:r>
          </a:p>
          <a:p>
            <a:pPr algn="r"/>
            <a:r>
              <a:rPr lang="ar-AE" sz="1600" b="1" dirty="0"/>
              <a:t>  </a:t>
            </a:r>
          </a:p>
          <a:p>
            <a:pPr algn="r" rtl="1"/>
            <a:r>
              <a:rPr lang="ar-AE" sz="1600" b="1" dirty="0"/>
              <a:t>    </a:t>
            </a:r>
            <a:r>
              <a:rPr lang="en-US" b="1" dirty="0"/>
              <a:t>4</a:t>
            </a:r>
            <a:r>
              <a:rPr lang="ar-AE" b="1" dirty="0"/>
              <a:t>- وروائحها تُزْكم الأنوف ". ما مفرد ( الروائح ) ؟</a:t>
            </a:r>
          </a:p>
          <a:p>
            <a:pPr algn="r"/>
            <a:endParaRPr lang="ar-AE" b="1" dirty="0"/>
          </a:p>
          <a:p>
            <a:pPr algn="r"/>
            <a:r>
              <a:rPr lang="ar-AE" sz="1600" b="1" dirty="0"/>
              <a:t>  أ-  الريح.</a:t>
            </a:r>
          </a:p>
          <a:p>
            <a:pPr algn="r"/>
            <a:r>
              <a:rPr lang="ar-AE" sz="1600" b="1" dirty="0"/>
              <a:t> ب- الروح .</a:t>
            </a:r>
          </a:p>
          <a:p>
            <a:pPr algn="r"/>
            <a:r>
              <a:rPr lang="ar-AE" sz="1600" b="1" dirty="0"/>
              <a:t> ت- </a:t>
            </a:r>
            <a:r>
              <a:rPr lang="ar-AE" sz="1600" b="1" dirty="0">
                <a:solidFill>
                  <a:srgbClr val="FF0000"/>
                </a:solidFill>
              </a:rPr>
              <a:t>الرائحة</a:t>
            </a:r>
            <a:r>
              <a:rPr lang="ar-AE" sz="1600" b="1" dirty="0"/>
              <a:t>.</a:t>
            </a:r>
          </a:p>
          <a:p>
            <a:pPr algn="r"/>
            <a:endParaRPr lang="ar-AE" sz="1600" b="1" dirty="0"/>
          </a:p>
          <a:p>
            <a:pPr algn="r" rtl="1"/>
            <a:r>
              <a:rPr lang="ar-AE" sz="1600" b="1" dirty="0"/>
              <a:t>    </a:t>
            </a:r>
            <a:r>
              <a:rPr lang="en-US" b="1" dirty="0"/>
              <a:t>5</a:t>
            </a:r>
            <a:r>
              <a:rPr lang="ar-AE" b="1" dirty="0"/>
              <a:t>- بما يتصف عادل ٌ ؟</a:t>
            </a:r>
          </a:p>
          <a:p>
            <a:pPr algn="r"/>
            <a:endParaRPr lang="ar-AE" sz="1600" b="1" dirty="0"/>
          </a:p>
          <a:p>
            <a:pPr algn="r"/>
            <a:r>
              <a:rPr lang="ar-AE" sz="1600" b="1" dirty="0"/>
              <a:t> أ- </a:t>
            </a:r>
            <a:r>
              <a:rPr lang="ar-AE" sz="1600" b="1" dirty="0">
                <a:solidFill>
                  <a:srgbClr val="FF0000"/>
                </a:solidFill>
              </a:rPr>
              <a:t>بالقدرة على حل المشكلات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endParaRPr lang="ar-AE" sz="1600" b="1" dirty="0">
              <a:solidFill>
                <a:srgbClr val="FF0000"/>
              </a:solidFill>
            </a:endParaRPr>
          </a:p>
          <a:p>
            <a:pPr algn="r"/>
            <a:r>
              <a:rPr lang="ar-AE" sz="1600" b="1" dirty="0"/>
              <a:t>ب- بالقدرة على إجراء التجارب </a:t>
            </a:r>
          </a:p>
          <a:p>
            <a:pPr algn="r"/>
            <a:r>
              <a:rPr lang="ar-AE" sz="1600" b="1" dirty="0"/>
              <a:t>ت- بالقدرة على حفر الآبار</a:t>
            </a:r>
          </a:p>
          <a:p>
            <a:pPr algn="r"/>
            <a:endParaRPr lang="ar-AE" sz="1600" b="1" dirty="0"/>
          </a:p>
          <a:p>
            <a:pPr algn="r" rtl="1"/>
            <a:r>
              <a:rPr lang="ar-AE" sz="1600" b="1" dirty="0"/>
              <a:t>    </a:t>
            </a:r>
            <a:r>
              <a:rPr lang="en-US" sz="1600" b="1" dirty="0"/>
              <a:t>6</a:t>
            </a:r>
            <a:r>
              <a:rPr lang="ar-AE" b="1" dirty="0"/>
              <a:t>- في أي فصل عاد النهر  ؟</a:t>
            </a:r>
          </a:p>
          <a:p>
            <a:pPr algn="r"/>
            <a:endParaRPr lang="en-US" sz="1600" b="1" dirty="0"/>
          </a:p>
          <a:p>
            <a:pPr algn="r"/>
            <a:r>
              <a:rPr lang="ar-SA" sz="1600" b="1" dirty="0"/>
              <a:t> أ- </a:t>
            </a:r>
            <a:r>
              <a:rPr lang="ar-AE" sz="1600" b="1" kern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في الخريف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lang="ar-SA" sz="1600" b="1" dirty="0"/>
              <a:t>.</a:t>
            </a:r>
          </a:p>
          <a:p>
            <a:pPr algn="r"/>
            <a:r>
              <a:rPr lang="ar-SA" sz="1600" b="1" dirty="0"/>
              <a:t> ب-</a:t>
            </a:r>
            <a:r>
              <a:rPr lang="ar-AE" sz="1600" b="1" kern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في الشتاء</a:t>
            </a:r>
            <a:r>
              <a:rPr lang="ar-SA" sz="1600" b="1" dirty="0"/>
              <a:t>.</a:t>
            </a:r>
          </a:p>
          <a:p>
            <a:pPr algn="r"/>
            <a:r>
              <a:rPr lang="ar-SA" sz="1600" b="1" dirty="0"/>
              <a:t> ت- </a:t>
            </a:r>
            <a:r>
              <a:rPr lang="ar-AE" sz="1600" b="1" dirty="0">
                <a:solidFill>
                  <a:srgbClr val="FF0000"/>
                </a:solidFill>
              </a:rPr>
              <a:t>في الربيع</a:t>
            </a:r>
            <a:r>
              <a:rPr lang="ar-SA" sz="1600" b="1" dirty="0">
                <a:solidFill>
                  <a:srgbClr val="FF0000"/>
                </a:solidFill>
              </a:rPr>
              <a:t> </a:t>
            </a:r>
            <a:r>
              <a:rPr lang="ar-SA" sz="1600" b="1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66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8E2783-545D-4F4B-970C-4520ADA3A400}"/>
              </a:ext>
            </a:extLst>
          </p:cNvPr>
          <p:cNvSpPr/>
          <p:nvPr/>
        </p:nvSpPr>
        <p:spPr>
          <a:xfrm>
            <a:off x="417490" y="366923"/>
            <a:ext cx="6111656" cy="918437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63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14251-B0F0-4E03-8B76-39C3349B279A}"/>
              </a:ext>
            </a:extLst>
          </p:cNvPr>
          <p:cNvSpPr/>
          <p:nvPr/>
        </p:nvSpPr>
        <p:spPr>
          <a:xfrm>
            <a:off x="484134" y="457200"/>
            <a:ext cx="5963319" cy="901598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463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9C8241B-E9F6-49C2-8D3B-A8A185686887}"/>
              </a:ext>
            </a:extLst>
          </p:cNvPr>
          <p:cNvGrpSpPr/>
          <p:nvPr/>
        </p:nvGrpSpPr>
        <p:grpSpPr>
          <a:xfrm>
            <a:off x="1062082" y="7565555"/>
            <a:ext cx="2237085" cy="307580"/>
            <a:chOff x="1409699" y="4371331"/>
            <a:chExt cx="10782301" cy="62319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47A102B-4DD4-4BA1-9ED1-FAF6EA2EF21A}"/>
                </a:ext>
              </a:extLst>
            </p:cNvPr>
            <p:cNvSpPr txBox="1"/>
            <p:nvPr/>
          </p:nvSpPr>
          <p:spPr>
            <a:xfrm>
              <a:off x="1409699" y="4402112"/>
              <a:ext cx="2066928" cy="5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sz="1300" dirty="0">
                  <a:cs typeface="(AH) Manal Black" pitchFamily="2" charset="-78"/>
                </a:rPr>
                <a:t> </a:t>
              </a:r>
              <a:endParaRPr lang="en-US" sz="1300" dirty="0">
                <a:cs typeface="(AH) Manal Black" pitchFamily="2" charset="-7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BBFB667-B324-4944-928B-F60142E12737}"/>
                </a:ext>
              </a:extLst>
            </p:cNvPr>
            <p:cNvSpPr txBox="1"/>
            <p:nvPr/>
          </p:nvSpPr>
          <p:spPr>
            <a:xfrm>
              <a:off x="5705475" y="4371331"/>
              <a:ext cx="2066928" cy="5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sz="1300" dirty="0">
                  <a:cs typeface="(AH) Manal Black" pitchFamily="2" charset="-78"/>
                </a:rPr>
                <a:t> </a:t>
              </a:r>
              <a:endParaRPr lang="en-US" sz="1300" dirty="0">
                <a:cs typeface="(AH) Manal Black" pitchFamily="2" charset="-7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4EDB80B-8CE2-4DC6-A57B-8F62B1E83371}"/>
                </a:ext>
              </a:extLst>
            </p:cNvPr>
            <p:cNvSpPr txBox="1"/>
            <p:nvPr/>
          </p:nvSpPr>
          <p:spPr>
            <a:xfrm>
              <a:off x="10125072" y="4402112"/>
              <a:ext cx="2066928" cy="5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sz="1300" dirty="0">
                  <a:cs typeface="(AH) Manal Black" pitchFamily="2" charset="-78"/>
                </a:rPr>
                <a:t>  </a:t>
              </a:r>
              <a:endParaRPr lang="en-US" sz="1300" dirty="0">
                <a:cs typeface="(AH) Manal Black" pitchFamily="2" charset="-78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960BA88-6780-4165-9591-F31C8F885CEB}"/>
              </a:ext>
            </a:extLst>
          </p:cNvPr>
          <p:cNvSpPr txBox="1"/>
          <p:nvPr/>
        </p:nvSpPr>
        <p:spPr>
          <a:xfrm>
            <a:off x="847661" y="8129628"/>
            <a:ext cx="223708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/>
              <a:t>مع تمنياتنا بالتوفيق لأبطالنا ,,,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86D73537-5562-48C2-BE86-8F4D9278941E}"/>
              </a:ext>
            </a:extLst>
          </p:cNvPr>
          <p:cNvSpPr txBox="1"/>
          <p:nvPr/>
        </p:nvSpPr>
        <p:spPr>
          <a:xfrm>
            <a:off x="-500762" y="739063"/>
            <a:ext cx="6742176" cy="66787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 sz="1600" b="1" dirty="0"/>
          </a:p>
          <a:p>
            <a:pPr algn="r" rtl="1"/>
            <a:r>
              <a:rPr lang="ar-AE" sz="1600" b="1" dirty="0"/>
              <a:t>   </a:t>
            </a:r>
            <a:r>
              <a:rPr lang="en-US" b="1" dirty="0"/>
              <a:t>7</a:t>
            </a:r>
            <a:r>
              <a:rPr lang="ar-AE" b="1" dirty="0"/>
              <a:t>- ما العبارة التي تدل على تفاؤل ( عادل ) بقرب نزول المطر ؟</a:t>
            </a:r>
            <a:endParaRPr lang="en-US" b="1" dirty="0"/>
          </a:p>
          <a:p>
            <a:pPr algn="r"/>
            <a:endParaRPr lang="ar-AE" sz="1600" b="1" dirty="0"/>
          </a:p>
          <a:p>
            <a:pPr algn="r"/>
            <a:r>
              <a:rPr lang="ar-AE" sz="1600" b="1" dirty="0"/>
              <a:t> أ- في الصيف زار عادل القرية ، فوجئ باختفاء النهر  .</a:t>
            </a:r>
          </a:p>
          <a:p>
            <a:pPr algn="r"/>
            <a:r>
              <a:rPr lang="ar-AE" sz="1600" b="1" dirty="0"/>
              <a:t>ب- اعتاد عادل في كل عطلةٍ أن يزور القرية  .</a:t>
            </a:r>
          </a:p>
          <a:p>
            <a:pPr algn="r"/>
            <a:r>
              <a:rPr lang="ar-SA" sz="1600" b="1" dirty="0"/>
              <a:t>ت-</a:t>
            </a:r>
            <a:r>
              <a:rPr lang="ar-AE" sz="1600" b="1" dirty="0">
                <a:solidFill>
                  <a:srgbClr val="FF0000"/>
                </a:solidFill>
              </a:rPr>
              <a:t> تبسم عادل، وهو ينظر إلى السماء الملبدة بالغيوم </a:t>
            </a:r>
            <a:r>
              <a:rPr lang="ar-SA" sz="1600" b="1" dirty="0">
                <a:solidFill>
                  <a:srgbClr val="FF0000"/>
                </a:solidFill>
              </a:rPr>
              <a:t> </a:t>
            </a:r>
            <a:r>
              <a:rPr lang="ar-SA" sz="1600" b="1" dirty="0"/>
              <a:t>.</a:t>
            </a:r>
            <a:endParaRPr lang="en-US" sz="1600" b="1" dirty="0"/>
          </a:p>
          <a:p>
            <a:pPr algn="r"/>
            <a:endParaRPr lang="ar-AE" sz="1600" b="1" dirty="0"/>
          </a:p>
          <a:p>
            <a:pPr algn="r" rtl="1"/>
            <a:r>
              <a:rPr lang="ar-AE" sz="1600" b="1" dirty="0"/>
              <a:t>   </a:t>
            </a:r>
            <a:r>
              <a:rPr lang="en-US" b="1" dirty="0"/>
              <a:t>8</a:t>
            </a:r>
            <a:r>
              <a:rPr lang="ar-AE" b="1" dirty="0"/>
              <a:t>- إلامَ تدعو القصة ؟</a:t>
            </a:r>
          </a:p>
          <a:p>
            <a:pPr algn="r"/>
            <a:endParaRPr lang="ar-AE" sz="1600" b="1" dirty="0"/>
          </a:p>
          <a:p>
            <a:pPr algn="r"/>
            <a:r>
              <a:rPr lang="ar-AE" sz="1600" b="1" dirty="0"/>
              <a:t>  أ- </a:t>
            </a:r>
            <a:r>
              <a:rPr lang="ar-AE" sz="1600" b="1" dirty="0">
                <a:solidFill>
                  <a:srgbClr val="FF0000"/>
                </a:solidFill>
              </a:rPr>
              <a:t>المحافظة على البيئة .</a:t>
            </a:r>
          </a:p>
          <a:p>
            <a:pPr algn="r"/>
            <a:r>
              <a:rPr lang="ar-AE" sz="1600" b="1" dirty="0"/>
              <a:t> ب- عدم الإسراف .</a:t>
            </a:r>
            <a:r>
              <a:rPr lang="en-US" sz="1600" b="1" dirty="0"/>
              <a:t> </a:t>
            </a:r>
            <a:endParaRPr lang="ar-AE" sz="1600" b="1" dirty="0"/>
          </a:p>
          <a:p>
            <a:pPr algn="r"/>
            <a:r>
              <a:rPr lang="ar-AE" sz="1600" b="1" dirty="0"/>
              <a:t> ت- ممارسة هواية الصيد.</a:t>
            </a:r>
          </a:p>
          <a:p>
            <a:pPr algn="r"/>
            <a:r>
              <a:rPr lang="ar-AE" sz="1600" b="1" dirty="0"/>
              <a:t>  </a:t>
            </a:r>
          </a:p>
          <a:p>
            <a:pPr algn="r" rtl="1"/>
            <a:r>
              <a:rPr lang="ar-AE" sz="1600" b="1" dirty="0"/>
              <a:t>    </a:t>
            </a:r>
            <a:r>
              <a:rPr lang="en-US" b="1" dirty="0"/>
              <a:t>9</a:t>
            </a:r>
            <a:r>
              <a:rPr lang="ar-AE" b="1" dirty="0"/>
              <a:t>- كيف انتهت أحداث القصة ؟</a:t>
            </a:r>
          </a:p>
          <a:p>
            <a:pPr algn="r"/>
            <a:endParaRPr lang="ar-AE" sz="1600" b="1" dirty="0"/>
          </a:p>
          <a:p>
            <a:pPr algn="r"/>
            <a:r>
              <a:rPr lang="ar-AE" sz="1600" b="1" dirty="0"/>
              <a:t>  أ-  عاد النهر يجري بعد تنظيفه من النفايات .</a:t>
            </a:r>
          </a:p>
          <a:p>
            <a:pPr algn="r"/>
            <a:r>
              <a:rPr lang="ar-AE" sz="1600" b="1" dirty="0"/>
              <a:t> ب- </a:t>
            </a:r>
            <a:r>
              <a:rPr lang="ar-AE" sz="1600" b="1" dirty="0">
                <a:solidFill>
                  <a:srgbClr val="FF0000"/>
                </a:solidFill>
              </a:rPr>
              <a:t>عاد النهر يجري بعد ذوبان الثلوج</a:t>
            </a:r>
            <a:r>
              <a:rPr lang="ar-AE" b="1" dirty="0">
                <a:solidFill>
                  <a:srgbClr val="FF0000"/>
                </a:solidFill>
              </a:rPr>
              <a:t> </a:t>
            </a:r>
            <a:r>
              <a:rPr lang="ar-AE" sz="1600" b="1" dirty="0"/>
              <a:t>.</a:t>
            </a:r>
          </a:p>
          <a:p>
            <a:pPr algn="r"/>
            <a:r>
              <a:rPr lang="ar-AE" sz="1600" b="1" dirty="0"/>
              <a:t> ت- عاد النهر يجري بعد زيارة عادل للقرية .</a:t>
            </a:r>
          </a:p>
          <a:p>
            <a:pPr algn="r"/>
            <a:r>
              <a:rPr lang="ar-AE" sz="1600" b="1" dirty="0"/>
              <a:t>  </a:t>
            </a:r>
          </a:p>
          <a:p>
            <a:pPr algn="r" rtl="1"/>
            <a:r>
              <a:rPr lang="en-US" b="1" dirty="0"/>
              <a:t>10</a:t>
            </a:r>
            <a:r>
              <a:rPr lang="ar-AE" b="1" dirty="0"/>
              <a:t>- أي الجمل الآتية تعتبر تركيب ؟</a:t>
            </a:r>
          </a:p>
          <a:p>
            <a:pPr algn="r"/>
            <a:endParaRPr lang="ar-AE" b="1" dirty="0"/>
          </a:p>
          <a:p>
            <a:pPr algn="r"/>
            <a:r>
              <a:rPr lang="ar-AE" sz="1600" b="1" dirty="0"/>
              <a:t> أ- عادل يزور القرية .</a:t>
            </a:r>
          </a:p>
          <a:p>
            <a:pPr algn="r"/>
            <a:r>
              <a:rPr lang="ar-AE" sz="1600" b="1" dirty="0"/>
              <a:t>ب- </a:t>
            </a:r>
            <a:r>
              <a:rPr lang="ar-AE" sz="1600" b="1" dirty="0">
                <a:solidFill>
                  <a:srgbClr val="FF0000"/>
                </a:solidFill>
              </a:rPr>
              <a:t>في النهر </a:t>
            </a:r>
            <a:r>
              <a:rPr lang="ar-AE" sz="1600" b="1" dirty="0"/>
              <a:t>.</a:t>
            </a:r>
          </a:p>
          <a:p>
            <a:pPr algn="r"/>
            <a:r>
              <a:rPr lang="ar-AE" sz="1600" b="1" dirty="0"/>
              <a:t>ت- يتنزه عادل على ضفاف النهر.</a:t>
            </a:r>
          </a:p>
          <a:p>
            <a:pPr algn="r"/>
            <a:endParaRPr lang="ar-AE" sz="1600" b="1" dirty="0"/>
          </a:p>
          <a:p>
            <a:pPr algn="r"/>
            <a:r>
              <a:rPr lang="ar-AE" sz="1600" b="1" dirty="0"/>
              <a:t>    </a:t>
            </a:r>
            <a:endParaRPr lang="ar-SA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5328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D508E68574341942F56E45B554F73" ma:contentTypeVersion="2" ma:contentTypeDescription="Create a new document." ma:contentTypeScope="" ma:versionID="2381a4095da2bb6556968e86b076886a">
  <xsd:schema xmlns:xsd="http://www.w3.org/2001/XMLSchema" xmlns:xs="http://www.w3.org/2001/XMLSchema" xmlns:p="http://schemas.microsoft.com/office/2006/metadata/properties" xmlns:ns3="8ff69e45-d9e4-4a59-9407-eb9f982a35f7" targetNamespace="http://schemas.microsoft.com/office/2006/metadata/properties" ma:root="true" ma:fieldsID="fb9494789794d635e28c628ea538645d" ns3:_="">
    <xsd:import namespace="8ff69e45-d9e4-4a59-9407-eb9f982a35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9e45-d9e4-4a59-9407-eb9f982a35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39B562-5A01-4C97-9F06-4FD6C9D93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f69e45-d9e4-4a59-9407-eb9f982a3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CC4772-19E2-4C25-80BD-0301712D30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DE89C-406B-4741-AB28-4535BA3E3E50}">
  <ds:schemaRefs>
    <ds:schemaRef ds:uri="http://purl.org/dc/dcmitype/"/>
    <ds:schemaRef ds:uri="http://schemas.microsoft.com/office/infopath/2007/PartnerControls"/>
    <ds:schemaRef ds:uri="8ff69e45-d9e4-4a59-9407-eb9f982a35f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1065</TotalTime>
  <Words>610</Words>
  <Application>Microsoft Office PowerPoint</Application>
  <PresentationFormat>A4 Paper (210x297 mm)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GeezaPro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خوله الحوسنى</dc:creator>
  <cp:lastModifiedBy>MARIAM AHMED KHAMIS AHMED AL    OMANI</cp:lastModifiedBy>
  <cp:revision>74</cp:revision>
  <cp:lastPrinted>2021-09-23T04:24:21Z</cp:lastPrinted>
  <dcterms:created xsi:type="dcterms:W3CDTF">2021-09-22T12:20:08Z</dcterms:created>
  <dcterms:modified xsi:type="dcterms:W3CDTF">2022-09-25T18:41:55Z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B9E8963F-1754-4436-984E-2C91248BCF33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0x0101002B9D508E68574341942F56E45B554F73</vt:lpwstr>
  </property>
</Properties>
</file>